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notesMasterIdLst>
    <p:notesMasterId r:id="rId36"/>
  </p:notesMasterIdLst>
  <p:sldIdLst>
    <p:sldId id="337" r:id="rId3"/>
    <p:sldId id="282" r:id="rId4"/>
    <p:sldId id="317" r:id="rId5"/>
    <p:sldId id="299" r:id="rId6"/>
    <p:sldId id="319" r:id="rId7"/>
    <p:sldId id="321" r:id="rId8"/>
    <p:sldId id="320" r:id="rId9"/>
    <p:sldId id="322" r:id="rId10"/>
    <p:sldId id="323" r:id="rId11"/>
    <p:sldId id="324" r:id="rId12"/>
    <p:sldId id="326" r:id="rId13"/>
    <p:sldId id="327" r:id="rId14"/>
    <p:sldId id="257" r:id="rId15"/>
    <p:sldId id="329" r:id="rId16"/>
    <p:sldId id="339" r:id="rId17"/>
    <p:sldId id="328" r:id="rId18"/>
    <p:sldId id="302" r:id="rId19"/>
    <p:sldId id="300" r:id="rId20"/>
    <p:sldId id="312" r:id="rId21"/>
    <p:sldId id="310" r:id="rId22"/>
    <p:sldId id="306" r:id="rId23"/>
    <p:sldId id="315" r:id="rId24"/>
    <p:sldId id="330" r:id="rId25"/>
    <p:sldId id="301" r:id="rId26"/>
    <p:sldId id="304" r:id="rId27"/>
    <p:sldId id="305" r:id="rId28"/>
    <p:sldId id="318" r:id="rId29"/>
    <p:sldId id="340" r:id="rId30"/>
    <p:sldId id="311" r:id="rId31"/>
    <p:sldId id="331" r:id="rId32"/>
    <p:sldId id="316" r:id="rId33"/>
    <p:sldId id="338" r:id="rId34"/>
    <p:sldId id="332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23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B03"/>
    <a:srgbClr val="2F0C86"/>
    <a:srgbClr val="0C015F"/>
    <a:srgbClr val="3505BB"/>
    <a:srgbClr val="244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6" autoAdjust="0"/>
    <p:restoredTop sz="94660"/>
  </p:normalViewPr>
  <p:slideViewPr>
    <p:cSldViewPr>
      <p:cViewPr>
        <p:scale>
          <a:sx n="70" d="100"/>
          <a:sy n="70" d="100"/>
        </p:scale>
        <p:origin x="-1008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Маю можливість займатися спортом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00B0F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16-20 років</c:v>
                </c:pt>
                <c:pt idx="1">
                  <c:v>21-35 років</c:v>
                </c:pt>
                <c:pt idx="2">
                  <c:v>36-50 років</c:v>
                </c:pt>
                <c:pt idx="3">
                  <c:v>51 і старше</c:v>
                </c:pt>
                <c:pt idx="4">
                  <c:v>Сім’ї з мал.дітьми</c:v>
                </c:pt>
                <c:pt idx="5">
                  <c:v>6-15 років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0.34</c:v>
                </c:pt>
                <c:pt idx="1">
                  <c:v>0.35</c:v>
                </c:pt>
                <c:pt idx="2">
                  <c:v>0.27</c:v>
                </c:pt>
                <c:pt idx="3">
                  <c:v>0.12</c:v>
                </c:pt>
                <c:pt idx="4">
                  <c:v>0.08</c:v>
                </c:pt>
                <c:pt idx="5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Хотів би займатися спортом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16-20 років</c:v>
                </c:pt>
                <c:pt idx="1">
                  <c:v>21-35 років</c:v>
                </c:pt>
                <c:pt idx="2">
                  <c:v>36-50 років</c:v>
                </c:pt>
                <c:pt idx="3">
                  <c:v>51 і старше</c:v>
                </c:pt>
                <c:pt idx="4">
                  <c:v>Сім’ї з мал.дітьми</c:v>
                </c:pt>
                <c:pt idx="5">
                  <c:v>6-15 років</c:v>
                </c:pt>
              </c:strCache>
            </c:strRef>
          </c:cat>
          <c:val>
            <c:numRef>
              <c:f>Лист1!$C$2:$C$7</c:f>
              <c:numCache>
                <c:formatCode>0%</c:formatCode>
                <c:ptCount val="6"/>
                <c:pt idx="0">
                  <c:v>0.67</c:v>
                </c:pt>
                <c:pt idx="1">
                  <c:v>0.56000000000000005</c:v>
                </c:pt>
                <c:pt idx="2">
                  <c:v>0.49</c:v>
                </c:pt>
                <c:pt idx="3">
                  <c:v>0.34</c:v>
                </c:pt>
                <c:pt idx="4">
                  <c:v>0.43</c:v>
                </c:pt>
                <c:pt idx="5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675648"/>
        <c:axId val="43677184"/>
        <c:axId val="43660608"/>
      </c:bar3DChart>
      <c:catAx>
        <c:axId val="43675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70C0"/>
                </a:solidFill>
              </a:defRPr>
            </a:pPr>
            <a:endParaRPr lang="uk-UA"/>
          </a:p>
        </c:txPr>
        <c:crossAx val="43677184"/>
        <c:crosses val="autoZero"/>
        <c:auto val="1"/>
        <c:lblAlgn val="ctr"/>
        <c:lblOffset val="100"/>
        <c:noMultiLvlLbl val="0"/>
      </c:catAx>
      <c:valAx>
        <c:axId val="436771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uk-UA"/>
          </a:p>
        </c:txPr>
        <c:crossAx val="43675648"/>
        <c:crosses val="autoZero"/>
        <c:crossBetween val="between"/>
      </c:valAx>
      <c:serAx>
        <c:axId val="43660608"/>
        <c:scaling>
          <c:orientation val="minMax"/>
        </c:scaling>
        <c:delete val="1"/>
        <c:axPos val="b"/>
        <c:majorTickMark val="out"/>
        <c:minorTickMark val="none"/>
        <c:tickLblPos val="nextTo"/>
        <c:crossAx val="43677184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002060"/>
                </a:solidFill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uk-UA"/>
          </a:p>
        </c:txPr>
      </c:legendEntry>
      <c:layout>
        <c:manualLayout>
          <c:xMode val="edge"/>
          <c:yMode val="edge"/>
          <c:x val="0.65657942062797703"/>
          <c:y val="0.33420754875813169"/>
          <c:w val="0.31152566111855962"/>
          <c:h val="0.40526747028107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D1250-5810-48A3-8CF0-E54771C567D6}" type="datetimeFigureOut">
              <a:rPr lang="ru-RU" smtClean="0"/>
              <a:t>09.11.2015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F9992-35D6-4CA0-94A0-21C81CDDE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6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42773-9A30-420A-9A90-96F11F40A13F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1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90A66AE-81F5-474A-B74B-EE41E9320F19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2108F2-1F43-41C2-BF0C-3094BE445F6F}" type="datetimeFigureOut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09.11.2015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13D404-FE5C-4079-9187-D8879AE92E58}" type="slidenum">
              <a:rPr lang="ru-RU" smtClean="0">
                <a:solidFill>
                  <a:srgbClr val="E7DEC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469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19" y="7317432"/>
            <a:ext cx="8215370" cy="10595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Терешківська </a:t>
            </a:r>
            <a:r>
              <a:rPr lang="uk-UA" sz="3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ЗОШ</a:t>
            </a: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І-ІІІ </a:t>
            </a:r>
            <a:b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ditina.com.ua/02-1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 flipH="1">
            <a:off x="0" y="23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" y="332656"/>
            <a:ext cx="4762872" cy="16002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Озеленення </a:t>
            </a:r>
            <a:b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шкільного подвір'я </a:t>
            </a:r>
            <a:endParaRPr lang="uk-UA" dirty="0">
              <a:solidFill>
                <a:srgbClr val="2F0C86"/>
              </a:solidFill>
            </a:endParaRPr>
          </a:p>
        </p:txBody>
      </p:sp>
      <p:pic>
        <p:nvPicPr>
          <p:cNvPr id="1029" name="Picture 5" descr="D:\1.Фото школа\Фото 2015\День довкілля 2015\IMG_802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29469"/>
          <a:stretch/>
        </p:blipFill>
        <p:spPr bwMode="auto">
          <a:xfrm>
            <a:off x="2411760" y="2492896"/>
            <a:ext cx="3916605" cy="21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.Фото школа\Фото 2015\День довкілля 2015\IMG_801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4" t="22511" b="7210"/>
          <a:stretch/>
        </p:blipFill>
        <p:spPr bwMode="auto">
          <a:xfrm>
            <a:off x="5308316" y="260649"/>
            <a:ext cx="3546660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396552" y="110434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Спільний захід 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з </a:t>
            </a:r>
            <a:r>
              <a:rPr lang="uk-UA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Чалівським</a:t>
            </a:r>
            <a:r>
              <a:rPr lang="uk-UA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лісництвом</a:t>
            </a:r>
            <a:endParaRPr lang="uk-UA" sz="2400" b="1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3074" name="Picture 2" descr="G:\проект спортзал\Створити папку (3)\P10100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9060"/>
            <a:ext cx="3418880" cy="25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оект спортзал\до проекту\2015-10-23-0679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r="22274"/>
          <a:stretch/>
        </p:blipFill>
        <p:spPr bwMode="auto">
          <a:xfrm>
            <a:off x="179512" y="1628800"/>
            <a:ext cx="382866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проект спортзал\до проекту\2015-10-23-06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2364500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проект спортзал\до проекту\2015-10-23-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3462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455766"/>
            <a:ext cx="822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Майстер-клас «Коса – дівоча краса»</a:t>
            </a:r>
            <a:b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проводять </a:t>
            </a:r>
            <a:r>
              <a:rPr lang="uk-UA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Кісуріна</a:t>
            </a: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Ю.В.</a:t>
            </a:r>
            <a:b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</a:b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та </a:t>
            </a:r>
            <a:r>
              <a:rPr lang="uk-UA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Дудко</a:t>
            </a: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А.</a:t>
            </a:r>
            <a:endParaRPr lang="uk-UA" sz="28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uk-UA" sz="3200" b="1" dirty="0" smtClean="0">
                <a:solidFill>
                  <a:srgbClr val="2F0C86"/>
                </a:solidFill>
              </a:rPr>
              <a:t>Конкурс дівочої коси</a:t>
            </a:r>
            <a:endParaRPr lang="uk-UA" sz="3200" b="1" dirty="0">
              <a:solidFill>
                <a:srgbClr val="2F0C86"/>
              </a:solidFill>
            </a:endParaRPr>
          </a:p>
        </p:txBody>
      </p:sp>
      <p:pic>
        <p:nvPicPr>
          <p:cNvPr id="3074" name="Picture 2" descr="D:\1.Фото школа\2. ВСІ ФОТО 2013\КОНКУРСИ У 2013\конкурс дівочої коси 2013\IMG_37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79083" cy="455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103" y="1396204"/>
            <a:ext cx="4644008" cy="122413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uk-UA" sz="3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uk-UA" sz="31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</a:br>
            <a:endParaRPr lang="uk-UA" sz="31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er\Desktop\Волонтерство\IMG_01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5043969" cy="37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 descr="C:\Users\User\Desktop\Волонтерство\IMG_00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2472" y="2852935"/>
            <a:ext cx="5055271" cy="379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5976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Майстер-клас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техніка «ЕБРУ»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проводить 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Бородай Л.М.</a:t>
            </a:r>
            <a:endParaRPr lang="uk-UA" sz="28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5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9" b="53149"/>
          <a:stretch/>
        </p:blipFill>
        <p:spPr bwMode="auto">
          <a:xfrm>
            <a:off x="419641" y="476672"/>
            <a:ext cx="390060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351413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algn="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Вивчення </a:t>
            </a:r>
          </a:p>
          <a:p>
            <a:pPr lvl="0" indent="571500" algn="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потреб громади</a:t>
            </a:r>
            <a:endParaRPr lang="uk-UA" sz="4000" b="1" dirty="0">
              <a:solidFill>
                <a:srgbClr val="000066"/>
              </a:solidFill>
              <a:cs typeface="Arial" pitchFamily="34" charset="0"/>
            </a:endParaRPr>
          </a:p>
        </p:txBody>
      </p:sp>
      <p:pic>
        <p:nvPicPr>
          <p:cNvPr id="1027" name="Picture 3" descr="E:\проект спортзал\до проекту\IMG_07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48880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проект спортзал\1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10520" b="21912"/>
          <a:stretch/>
        </p:blipFill>
        <p:spPr bwMode="auto">
          <a:xfrm rot="17130199">
            <a:off x="1127181" y="4068900"/>
            <a:ext cx="2485522" cy="25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0"/>
            <a:ext cx="9144000" cy="68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36104"/>
          </a:xfrm>
        </p:spPr>
        <p:txBody>
          <a:bodyPr/>
          <a:lstStyle/>
          <a:p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Шкільне лісництво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44416" cy="5308384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sz="quarter" idx="13"/>
          </p:nvPr>
        </p:nvSpPr>
        <p:spPr>
          <a:xfrm>
            <a:off x="365760" y="1124744"/>
            <a:ext cx="4494272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b="1" dirty="0" smtClean="0">
                <a:latin typeface="+mn-lt"/>
              </a:rPr>
              <a:t> </a:t>
            </a:r>
            <a:r>
              <a:rPr lang="uk-UA" sz="1900" b="1" dirty="0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1976 році було створено шкільне лісництво, яке з 2000 року очолює колишній член, а нині вчитель біології </a:t>
            </a:r>
            <a:r>
              <a:rPr lang="uk-UA" sz="1900" b="1" dirty="0" err="1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Йосипенко</a:t>
            </a:r>
            <a:r>
              <a:rPr lang="uk-UA" sz="1900" b="1" dirty="0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Ольга Миколаївна. За шкільним лісництвом закріплено ділянку лісу для догляду. Юні лісівники проводять природоохоронну та роз'яснювальну роботу серед школярів. Приймають участь у різноманітних екологічних акціях, конкурсах та проектах. </a:t>
            </a:r>
            <a:br>
              <a:rPr lang="uk-UA" sz="1900" b="1" dirty="0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1900" b="1" dirty="0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Цього року члени  шкільного лісництва були учасниками ІХ Всеукраїнського зльоту учнівських </a:t>
            </a:r>
            <a:r>
              <a:rPr lang="uk-UA" sz="1900" b="1" dirty="0" err="1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лісництв</a:t>
            </a:r>
            <a:r>
              <a:rPr lang="uk-UA" sz="1900" b="1" dirty="0" smtClean="0">
                <a:solidFill>
                  <a:srgbClr val="487B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загальноосвітніх та позашкільних навчальних закладів.</a:t>
            </a:r>
            <a:endParaRPr lang="uk-UA" sz="1900" b="1" dirty="0">
              <a:solidFill>
                <a:srgbClr val="487B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38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16632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Проект</a:t>
            </a:r>
          </a:p>
          <a:p>
            <a:pPr lvl="0" indent="57150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«Кабінет шкільного лісництва»</a:t>
            </a:r>
            <a:endParaRPr lang="uk-UA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2" descr="E:\проект спортзал\до проекту\IMG_078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94140"/>
            <a:ext cx="3461001" cy="25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проект спортзал\до проекту\IMG_07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9" b="15416"/>
          <a:stretch/>
        </p:blipFill>
        <p:spPr bwMode="auto">
          <a:xfrm>
            <a:off x="395536" y="4725144"/>
            <a:ext cx="4704563" cy="16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проект спортзал\Створити папку (2)\IMG_08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1312"/>
            <a:ext cx="2975658" cy="223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роект спортзал\Створити папку (2)\IMG_0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70154"/>
            <a:ext cx="2952327" cy="22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6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3356992"/>
            <a:ext cx="8229600" cy="2088232"/>
          </a:xfrm>
        </p:spPr>
        <p:txBody>
          <a:bodyPr/>
          <a:lstStyle/>
          <a:p>
            <a:r>
              <a:rPr lang="uk-UA" sz="4400" b="1" dirty="0">
                <a:solidFill>
                  <a:srgbClr val="2F0C86"/>
                </a:solidFill>
              </a:rPr>
              <a:t>Робота </a:t>
            </a:r>
            <a:r>
              <a:rPr lang="uk-UA" sz="4400" b="1" dirty="0" smtClean="0">
                <a:solidFill>
                  <a:srgbClr val="2F0C86"/>
                </a:solidFill>
              </a:rPr>
              <a:t/>
            </a:r>
            <a:br>
              <a:rPr lang="uk-UA" sz="4400" b="1" dirty="0" smtClean="0">
                <a:solidFill>
                  <a:srgbClr val="2F0C86"/>
                </a:solidFill>
              </a:rPr>
            </a:br>
            <a:r>
              <a:rPr lang="uk-UA" sz="4400" b="1" dirty="0" smtClean="0">
                <a:solidFill>
                  <a:srgbClr val="2F0C86"/>
                </a:solidFill>
              </a:rPr>
              <a:t>над реалізацією </a:t>
            </a:r>
            <a:br>
              <a:rPr lang="uk-UA" sz="4400" b="1" dirty="0" smtClean="0">
                <a:solidFill>
                  <a:srgbClr val="2F0C86"/>
                </a:solidFill>
              </a:rPr>
            </a:br>
            <a:r>
              <a:rPr lang="uk-UA" sz="4400" b="1" dirty="0" smtClean="0">
                <a:solidFill>
                  <a:srgbClr val="2F0C86"/>
                </a:solidFill>
              </a:rPr>
              <a:t>проекту</a:t>
            </a:r>
            <a:r>
              <a:rPr lang="uk-UA" sz="4400" b="1" dirty="0" smtClean="0"/>
              <a:t/>
            </a:r>
            <a:br>
              <a:rPr lang="uk-UA" sz="4400" b="1" dirty="0" smtClean="0"/>
            </a:br>
            <a:r>
              <a:rPr lang="uk-UA" sz="4400" b="1" dirty="0"/>
              <a:t/>
            </a:r>
            <a:br>
              <a:rPr lang="uk-UA" sz="4400" b="1" dirty="0"/>
            </a:br>
            <a:r>
              <a:rPr lang="uk-UA" sz="4800" b="1" dirty="0">
                <a:solidFill>
                  <a:srgbClr val="0C015F"/>
                </a:solidFill>
              </a:rPr>
              <a:t>«Розвиток спорту </a:t>
            </a:r>
            <a:br>
              <a:rPr lang="uk-UA" sz="4800" b="1" dirty="0">
                <a:solidFill>
                  <a:srgbClr val="0C015F"/>
                </a:solidFill>
              </a:rPr>
            </a:br>
            <a:r>
              <a:rPr lang="uk-UA" sz="4800" b="1" dirty="0">
                <a:solidFill>
                  <a:srgbClr val="0C015F"/>
                </a:solidFill>
              </a:rPr>
              <a:t>на селі – запорука здорової громади»</a:t>
            </a:r>
            <a:endParaRPr lang="uk-UA" sz="4800" dirty="0">
              <a:solidFill>
                <a:srgbClr val="0C01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340768"/>
            <a:ext cx="3008313" cy="936104"/>
          </a:xfrm>
        </p:spPr>
        <p:txBody>
          <a:bodyPr/>
          <a:lstStyle/>
          <a:p>
            <a:r>
              <a:rPr lang="uk-UA" sz="4800" b="1" dirty="0">
                <a:solidFill>
                  <a:srgbClr val="0C015F"/>
                </a:solidFill>
                <a:effectLst/>
              </a:rPr>
              <a:t>Мета</a:t>
            </a:r>
            <a:r>
              <a:rPr lang="uk-UA" b="1" dirty="0">
                <a:solidFill>
                  <a:srgbClr val="0C015F"/>
                </a:solidFill>
                <a:effectLst/>
              </a:rPr>
              <a:t> Проекту</a:t>
            </a:r>
            <a:endParaRPr lang="uk-UA" dirty="0">
              <a:solidFill>
                <a:srgbClr val="0C015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79912" y="332656"/>
            <a:ext cx="4995863" cy="5853113"/>
          </a:xfrm>
        </p:spPr>
        <p:txBody>
          <a:bodyPr>
            <a:normAutofit fontScale="70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створення умов для заняття фізичною культурою та спортом для дітей та мешканців громади;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формування позитивної мотивації пропаганди здорового способу життя;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створення нових спортивних секцій та залучення жителів села, особливо молоді та дітей, до занять спортом і пропаганда здорового способу життя, виховання активного та здорового молодого покоління;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пропаганда здорового способу життя та оздоровлення засобами фізичної культури та спорту;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виховання культури здоров’я громади,   любов до життя, до навколишнього світу, до людей.</a:t>
            </a: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2492896"/>
            <a:ext cx="3008313" cy="3687763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12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5832648" cy="1584176"/>
          </a:xfrm>
        </p:spPr>
        <p:txBody>
          <a:bodyPr/>
          <a:lstStyle/>
          <a:p>
            <a:r>
              <a:rPr lang="uk-UA" sz="4000" b="1" dirty="0" smtClean="0">
                <a:solidFill>
                  <a:srgbClr val="0C015F"/>
                </a:solidFill>
                <a:effectLst/>
                <a:latin typeface="Times New Roman"/>
                <a:ea typeface="Times New Roman"/>
              </a:rPr>
              <a:t>Організації-партнери </a:t>
            </a:r>
            <a:r>
              <a:rPr lang="uk-UA" sz="3200" b="1" dirty="0" smtClean="0">
                <a:solidFill>
                  <a:srgbClr val="0C015F"/>
                </a:solidFill>
                <a:effectLst/>
                <a:latin typeface="Times New Roman"/>
                <a:ea typeface="Times New Roman"/>
              </a:rPr>
              <a:t>Проекту</a:t>
            </a:r>
            <a:endParaRPr lang="uk-UA" sz="3200" dirty="0">
              <a:solidFill>
                <a:srgbClr val="0C015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2420888"/>
            <a:ext cx="6336704" cy="3240360"/>
          </a:xfrm>
        </p:spPr>
        <p:txBody>
          <a:bodyPr>
            <a:normAutofit fontScale="92500" lnSpcReduction="20000"/>
          </a:bodyPr>
          <a:lstStyle/>
          <a:p>
            <a:pPr lvl="0" algn="just">
              <a:buFont typeface="Symbol"/>
              <a:buChar char=""/>
            </a:pPr>
            <a:r>
              <a:rPr lang="uk-U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Відділ освіти Полтавської РДА;</a:t>
            </a:r>
          </a:p>
          <a:p>
            <a:pPr lvl="0" algn="just">
              <a:buFont typeface="Symbol"/>
              <a:buChar char=""/>
            </a:pPr>
            <a:r>
              <a:rPr lang="uk-U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Терешківська  </a:t>
            </a:r>
            <a:r>
              <a:rPr lang="uk-UA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сільська рада;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>
              <a:buFont typeface="Symbol"/>
              <a:buChar char=""/>
            </a:pPr>
            <a:r>
              <a:rPr lang="uk-UA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ЖКО Терешківської сільської ради</a:t>
            </a:r>
            <a:r>
              <a:rPr lang="uk-U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;</a:t>
            </a:r>
          </a:p>
          <a:p>
            <a:pPr lvl="0">
              <a:buFont typeface="Symbol"/>
              <a:buChar char=""/>
            </a:pPr>
            <a:r>
              <a:rPr lang="uk-UA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ВТВПрАТ</a:t>
            </a:r>
            <a:r>
              <a:rPr lang="uk-U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«Комбінат виробничих підприємств»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 algn="just">
              <a:buFont typeface="Symbol"/>
              <a:buChar char=""/>
            </a:pPr>
            <a:r>
              <a:rPr lang="uk-UA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батьківська громада;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 algn="just">
              <a:buFont typeface="Symbol"/>
              <a:buChar char=""/>
            </a:pPr>
            <a:r>
              <a:rPr lang="uk-UA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КВДП  «Клен».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73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обласний семінар географії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439"/>
            <a:ext cx="8229600" cy="1600200"/>
          </a:xfrm>
        </p:spPr>
        <p:txBody>
          <a:bodyPr/>
          <a:lstStyle/>
          <a:p>
            <a:r>
              <a:rPr lang="uk-UA" sz="4400" b="1" dirty="0" smtClean="0">
                <a:solidFill>
                  <a:srgbClr val="0C015F"/>
                </a:solidFill>
              </a:rPr>
              <a:t>Анкетування </a:t>
            </a:r>
            <a:br>
              <a:rPr lang="uk-UA" sz="4400" b="1" dirty="0" smtClean="0">
                <a:solidFill>
                  <a:srgbClr val="0C015F"/>
                </a:solidFill>
              </a:rPr>
            </a:br>
            <a:r>
              <a:rPr lang="uk-UA" sz="3200" b="1" dirty="0" smtClean="0">
                <a:solidFill>
                  <a:srgbClr val="0C015F"/>
                </a:solidFill>
              </a:rPr>
              <a:t>«Спорт у моєму житті»</a:t>
            </a:r>
            <a:endParaRPr lang="uk-UA" sz="3200" b="1" dirty="0">
              <a:solidFill>
                <a:srgbClr val="0C015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563473"/>
              </p:ext>
            </p:extLst>
          </p:nvPr>
        </p:nvGraphicFramePr>
        <p:xfrm>
          <a:off x="1619672" y="1484784"/>
          <a:ext cx="74168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78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34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4040188" cy="609600"/>
          </a:xfrm>
        </p:spPr>
        <p:txBody>
          <a:bodyPr/>
          <a:lstStyle/>
          <a:p>
            <a:pPr algn="r"/>
            <a:r>
              <a:rPr lang="uk-UA" b="1" dirty="0" smtClean="0">
                <a:solidFill>
                  <a:srgbClr val="3505BB"/>
                </a:solidFill>
                <a:latin typeface="+mn-lt"/>
              </a:rPr>
              <a:t>Великий </a:t>
            </a:r>
          </a:p>
          <a:p>
            <a:pPr algn="r"/>
            <a:r>
              <a:rPr lang="uk-UA" b="1" dirty="0" smtClean="0">
                <a:solidFill>
                  <a:srgbClr val="3505BB"/>
                </a:solidFill>
                <a:latin typeface="+mn-lt"/>
              </a:rPr>
              <a:t>спортивний зал</a:t>
            </a:r>
            <a:endParaRPr lang="uk-UA" b="1" dirty="0">
              <a:solidFill>
                <a:srgbClr val="3505BB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548680"/>
            <a:ext cx="4041775" cy="609600"/>
          </a:xfrm>
        </p:spPr>
        <p:txBody>
          <a:bodyPr/>
          <a:lstStyle/>
          <a:p>
            <a:pPr algn="r"/>
            <a:r>
              <a:rPr lang="uk-UA" b="1" dirty="0" smtClean="0">
                <a:solidFill>
                  <a:srgbClr val="3505BB"/>
                </a:solidFill>
                <a:latin typeface="+mn-lt"/>
              </a:rPr>
              <a:t>Малий </a:t>
            </a:r>
          </a:p>
          <a:p>
            <a:pPr algn="r"/>
            <a:r>
              <a:rPr lang="uk-UA" b="1" dirty="0" smtClean="0">
                <a:solidFill>
                  <a:srgbClr val="3505BB"/>
                </a:solidFill>
                <a:latin typeface="+mn-lt"/>
              </a:rPr>
              <a:t>спортивний зал</a:t>
            </a:r>
            <a:endParaRPr lang="uk-UA" b="1" dirty="0">
              <a:solidFill>
                <a:srgbClr val="3505BB"/>
              </a:solidFill>
              <a:latin typeface="+mn-lt"/>
            </a:endParaRPr>
          </a:p>
        </p:txBody>
      </p:sp>
      <p:pic>
        <p:nvPicPr>
          <p:cNvPr id="3074" name="Picture 2" descr="G:\проект спортзал\Проект Терешківська ЗОШ 2015\IMG_03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проект спортзал\Проект Терешківська ЗОШ 2015\IMG_03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1885875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6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Новий спортивний інвентар</a:t>
            </a:r>
            <a:r>
              <a:rPr lang="uk-UA" sz="3600" b="1" dirty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dirty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придбаний за кошти</a:t>
            </a:r>
            <a:br>
              <a:rPr lang="uk-UA" sz="3600" b="1" dirty="0" smtClean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ВФ </a:t>
            </a:r>
            <a:r>
              <a:rPr lang="uk-UA" sz="3600" b="1" dirty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«Крок за кроком»</a:t>
            </a:r>
            <a:br>
              <a:rPr lang="uk-UA" sz="3600" b="1" dirty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600" b="1" dirty="0">
              <a:solidFill>
                <a:srgbClr val="0C01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E:\проект спортзал\до проекту\IMG_07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9358" r="5194"/>
          <a:stretch/>
        </p:blipFill>
        <p:spPr bwMode="auto">
          <a:xfrm>
            <a:off x="4595804" y="2852936"/>
            <a:ext cx="4295949" cy="344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1.Фото школа\1. фото 2012\Лагер 2012\IMG_3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0848"/>
            <a:ext cx="27005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10698" r="34501" b="11627"/>
          <a:stretch/>
        </p:blipFill>
        <p:spPr bwMode="auto">
          <a:xfrm>
            <a:off x="1907703" y="1556792"/>
            <a:ext cx="7062953" cy="49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4"/>
          <p:cNvSpPr txBox="1">
            <a:spLocks/>
          </p:cNvSpPr>
          <p:nvPr/>
        </p:nvSpPr>
        <p:spPr>
          <a:xfrm>
            <a:off x="2483768" y="313766"/>
            <a:ext cx="5711824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 b="1" dirty="0" smtClean="0">
                <a:solidFill>
                  <a:srgbClr val="0C01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«Посилка УСПІХУ» фонду братів Кличко</a:t>
            </a:r>
            <a:endParaRPr lang="ru-RU" sz="3600" b="1" dirty="0">
              <a:solidFill>
                <a:srgbClr val="0C01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784">
            <a:off x="7193317" y="5079086"/>
            <a:ext cx="1372743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G:\фото для Кличка\IMG_9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51" y="3135652"/>
            <a:ext cx="3992339" cy="29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16431"/>
            <a:ext cx="3906199" cy="292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1151" y="18864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z="4800" b="1" dirty="0" smtClean="0">
                <a:solidFill>
                  <a:srgbClr val="0C015F"/>
                </a:solidFill>
              </a:rPr>
              <a:t>Використання нового спортивного інвентарю</a:t>
            </a:r>
            <a:endParaRPr lang="ru-RU" sz="4800" b="1" dirty="0">
              <a:solidFill>
                <a:srgbClr val="0C01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G:\фото для Кличка\IMG_0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3816423" cy="28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фото для Кличка\IMG_9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3938055" cy="29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06"/>
            <a:ext cx="9144000" cy="68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931997" cy="294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G:\Проект Терешківська ЗОШ 2015\IMG_0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40286"/>
            <a:ext cx="3847336" cy="28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60648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uk-UA" sz="4000" b="1" dirty="0" smtClean="0">
                <a:solidFill>
                  <a:srgbClr val="0C015F"/>
                </a:solidFill>
              </a:rPr>
              <a:t>Реставрація та ремонт спортивного обладнання </a:t>
            </a:r>
          </a:p>
          <a:p>
            <a:pPr algn="r">
              <a:lnSpc>
                <a:spcPct val="100000"/>
              </a:lnSpc>
            </a:pPr>
            <a:r>
              <a:rPr lang="uk-UA" sz="4000" b="1" dirty="0" smtClean="0">
                <a:solidFill>
                  <a:srgbClr val="0C015F"/>
                </a:solidFill>
              </a:rPr>
              <a:t>в малому спортивному </a:t>
            </a:r>
          </a:p>
          <a:p>
            <a:pPr algn="r">
              <a:lnSpc>
                <a:spcPct val="100000"/>
              </a:lnSpc>
            </a:pPr>
            <a:r>
              <a:rPr lang="uk-UA" sz="4000" b="1" dirty="0" smtClean="0">
                <a:solidFill>
                  <a:srgbClr val="0C015F"/>
                </a:solidFill>
              </a:rPr>
              <a:t>залі</a:t>
            </a:r>
            <a:endParaRPr lang="ru-RU" sz="4000" b="1" dirty="0">
              <a:solidFill>
                <a:srgbClr val="0C01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60020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uk-UA" sz="4000" b="1" dirty="0" smtClean="0">
                <a:solidFill>
                  <a:srgbClr val="0C015F"/>
                </a:solidFill>
              </a:rPr>
              <a:t>Початок ремонтних робіт </a:t>
            </a:r>
            <a:br>
              <a:rPr lang="uk-UA" sz="4000" b="1" dirty="0" smtClean="0">
                <a:solidFill>
                  <a:srgbClr val="0C015F"/>
                </a:solidFill>
              </a:rPr>
            </a:br>
            <a:r>
              <a:rPr lang="uk-UA" sz="4000" b="1" dirty="0" smtClean="0">
                <a:solidFill>
                  <a:srgbClr val="0C015F"/>
                </a:solidFill>
              </a:rPr>
              <a:t>у великому спортивному </a:t>
            </a:r>
            <a:br>
              <a:rPr lang="uk-UA" sz="4000" b="1" dirty="0" smtClean="0">
                <a:solidFill>
                  <a:srgbClr val="0C015F"/>
                </a:solidFill>
              </a:rPr>
            </a:br>
            <a:r>
              <a:rPr lang="uk-UA" sz="4000" b="1" dirty="0" smtClean="0">
                <a:solidFill>
                  <a:srgbClr val="0C015F"/>
                </a:solidFill>
              </a:rPr>
              <a:t>залі</a:t>
            </a:r>
            <a:endParaRPr lang="uk-UA" sz="4000" b="1" dirty="0">
              <a:solidFill>
                <a:srgbClr val="0C015F"/>
              </a:solidFill>
            </a:endParaRPr>
          </a:p>
        </p:txBody>
      </p:sp>
      <p:pic>
        <p:nvPicPr>
          <p:cNvPr id="2050" name="Picture 2" descr="F:\демонтаж\IMG_0707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/>
          <a:stretch/>
        </p:blipFill>
        <p:spPr bwMode="auto">
          <a:xfrm>
            <a:off x="1259632" y="1913334"/>
            <a:ext cx="3571328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емонтаж\IMG_06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G:\проект спортзал\Створити папку (2)\IMG_0805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/>
          <a:stretch/>
        </p:blipFill>
        <p:spPr bwMode="auto">
          <a:xfrm>
            <a:off x="971600" y="1340768"/>
            <a:ext cx="4540512" cy="396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роект спортзал\Створити папку (2)\SAM_7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994899" cy="53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7198" r="30882" b="6249"/>
          <a:stretch/>
        </p:blipFill>
        <p:spPr bwMode="auto">
          <a:xfrm>
            <a:off x="1978925" y="620688"/>
            <a:ext cx="7165075" cy="53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" b="36657"/>
          <a:stretch/>
        </p:blipFill>
        <p:spPr bwMode="auto">
          <a:xfrm>
            <a:off x="0" y="853462"/>
            <a:ext cx="9144000" cy="600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-104507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4000" b="1" dirty="0" smtClean="0">
                <a:solidFill>
                  <a:srgbClr val="000066"/>
                </a:solidFill>
                <a:cs typeface="Arial" pitchFamily="34" charset="0"/>
              </a:rPr>
              <a:t>Створення сторінки ГАШ </a:t>
            </a:r>
            <a:br>
              <a:rPr lang="uk-UA" sz="4000" b="1" dirty="0" smtClean="0">
                <a:solidFill>
                  <a:srgbClr val="000066"/>
                </a:solidFill>
                <a:cs typeface="Arial" pitchFamily="34" charset="0"/>
              </a:rPr>
            </a:br>
            <a:r>
              <a:rPr lang="uk-UA" sz="4000" b="1" dirty="0" smtClean="0">
                <a:solidFill>
                  <a:srgbClr val="000066"/>
                </a:solidFill>
                <a:cs typeface="Arial" pitchFamily="34" charset="0"/>
              </a:rPr>
              <a:t>на сайті школи</a:t>
            </a:r>
            <a:endParaRPr kumimoji="0" lang="uk-UA" sz="4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290" y="0"/>
            <a:ext cx="8229600" cy="1600200"/>
          </a:xfrm>
        </p:spPr>
        <p:txBody>
          <a:bodyPr/>
          <a:lstStyle/>
          <a:p>
            <a:r>
              <a:rPr lang="uk-UA" sz="4000" b="1" dirty="0" smtClean="0">
                <a:solidFill>
                  <a:srgbClr val="0C015F"/>
                </a:solidFill>
              </a:rPr>
              <a:t>Інформування громади про початок реалізації Проекту</a:t>
            </a:r>
            <a:endParaRPr lang="uk-UA" sz="4000" b="1" dirty="0">
              <a:solidFill>
                <a:srgbClr val="0C015F"/>
              </a:solidFill>
            </a:endParaRPr>
          </a:p>
        </p:txBody>
      </p:sp>
      <p:pic>
        <p:nvPicPr>
          <p:cNvPr id="4100" name="Picture 4" descr="F:\демонтаж\IMG_86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29623" b="37537"/>
          <a:stretch/>
        </p:blipFill>
        <p:spPr bwMode="auto">
          <a:xfrm>
            <a:off x="2915816" y="132927"/>
            <a:ext cx="5659916" cy="6598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1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8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4401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uk-UA" sz="2800" b="1" dirty="0">
                <a:solidFill>
                  <a:srgbClr val="0C015F"/>
                </a:solidFill>
                <a:effectLst/>
              </a:rPr>
              <a:t>Моніторинг </a:t>
            </a:r>
            <a:r>
              <a:rPr lang="uk-UA" sz="2800" b="1" dirty="0" smtClean="0">
                <a:solidFill>
                  <a:srgbClr val="0C015F"/>
                </a:solidFill>
                <a:effectLst/>
              </a:rPr>
              <a:t/>
            </a:r>
            <a:br>
              <a:rPr lang="uk-UA" sz="2800" b="1" dirty="0" smtClean="0">
                <a:solidFill>
                  <a:srgbClr val="0C015F"/>
                </a:solidFill>
                <a:effectLst/>
              </a:rPr>
            </a:br>
            <a:r>
              <a:rPr lang="uk-UA" sz="2800" b="1" dirty="0" smtClean="0">
                <a:solidFill>
                  <a:srgbClr val="0C015F"/>
                </a:solidFill>
                <a:effectLst/>
              </a:rPr>
              <a:t>роботи </a:t>
            </a:r>
            <a:r>
              <a:rPr lang="uk-UA" sz="2800" b="1" dirty="0">
                <a:solidFill>
                  <a:srgbClr val="0C015F"/>
                </a:solidFill>
                <a:effectLst/>
              </a:rPr>
              <a:t>над проектом </a:t>
            </a:r>
            <a:r>
              <a:rPr lang="ru-RU" sz="2800" dirty="0">
                <a:solidFill>
                  <a:srgbClr val="0C015F"/>
                </a:solidFill>
                <a:effectLst/>
              </a:rPr>
              <a:t/>
            </a:r>
            <a:br>
              <a:rPr lang="ru-RU" sz="2800" dirty="0">
                <a:solidFill>
                  <a:srgbClr val="0C015F"/>
                </a:solidFill>
                <a:effectLst/>
              </a:rPr>
            </a:br>
            <a:r>
              <a:rPr lang="uk-UA" sz="2800" b="1" dirty="0">
                <a:solidFill>
                  <a:srgbClr val="0C015F"/>
                </a:solidFill>
                <a:effectLst/>
              </a:rPr>
              <a:t>«Розвиток спорту на селі – запорука здорової громади»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47139301"/>
              </p:ext>
            </p:extLst>
          </p:nvPr>
        </p:nvGraphicFramePr>
        <p:xfrm>
          <a:off x="2771800" y="2348880"/>
          <a:ext cx="5328591" cy="269900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0129"/>
                <a:gridCol w="1227928"/>
                <a:gridCol w="3660534"/>
              </a:tblGrid>
              <a:tr h="3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п/</a:t>
                      </a:r>
                      <a:r>
                        <a:rPr lang="uk-UA" sz="1400" dirty="0" err="1">
                          <a:effectLst/>
                        </a:rPr>
                        <a:t>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Дата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Форма оцінювання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</a:tr>
              <a:tr h="3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Березень 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2015 року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Опитування різновікових груп населення стосовно  форм проведення дозвілля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</a:tr>
              <a:tr h="3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Вересень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2015 року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Анкетування мешканців громади, що до організації нових спортивних гуртків, секцій та груп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</a:tr>
              <a:tr h="3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Листопад 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2015 року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Обговорення в </a:t>
                      </a:r>
                      <a:r>
                        <a:rPr lang="uk-UA" sz="1400" dirty="0" err="1">
                          <a:effectLst/>
                        </a:rPr>
                        <a:t>соцмережах</a:t>
                      </a:r>
                      <a:r>
                        <a:rPr lang="uk-UA" sz="1400" dirty="0">
                          <a:effectLst/>
                        </a:rPr>
                        <a:t>  контактної групи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</a:tr>
              <a:tr h="316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Грудень 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2015 року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Відгуки  мешканців громади про стан реалізації проекту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293" marR="4429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48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демонтаж\IMG_0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9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600200"/>
          </a:xfrm>
        </p:spPr>
        <p:txBody>
          <a:bodyPr/>
          <a:lstStyle/>
          <a:p>
            <a:pPr marL="0" indent="0" algn="r">
              <a:lnSpc>
                <a:spcPct val="100000"/>
              </a:lnSpc>
            </a:pPr>
            <a: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Зібратися разом – це початок,</a:t>
            </a:r>
            <a:b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Триматися разом – це прогрес,</a:t>
            </a:r>
            <a:b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 разом – це успіх.</a:t>
            </a:r>
            <a:b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Г. Форд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1046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4040188" cy="6096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Акція «Армія добра»</a:t>
            </a:r>
            <a:endParaRPr lang="ru-RU" sz="2800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2404120"/>
            <a:ext cx="4041775" cy="6096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Іграшки </a:t>
            </a:r>
          </a:p>
          <a:p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благодійної ярмарки в Канаді </a:t>
            </a:r>
            <a:endParaRPr lang="ru-RU" sz="2800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035902" cy="298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3888432" cy="309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75656" y="-46105"/>
            <a:ext cx="72362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школі діє проект </a:t>
            </a:r>
          </a:p>
          <a:p>
            <a:pPr lvl="0" indent="571500" algn="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«Я –  громадянин і патріот незалежної </a:t>
            </a:r>
            <a:r>
              <a:rPr lang="uk-UA" sz="3200" b="1" dirty="0" smtClean="0">
                <a:solidFill>
                  <a:srgbClr val="000066"/>
                </a:solidFill>
                <a:ea typeface="Times New Roman" pitchFamily="18" charset="0"/>
                <a:cs typeface="Arial" pitchFamily="34" charset="0"/>
              </a:rPr>
              <a:t>держави України»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324544" y="620687"/>
            <a:ext cx="86409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Л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Е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</a:t>
            </a:r>
          </a:p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600200"/>
            <a:ext cx="4464496" cy="609600"/>
          </a:xfrm>
        </p:spPr>
        <p:txBody>
          <a:bodyPr/>
          <a:lstStyle/>
          <a:p>
            <a:r>
              <a:rPr lang="uk-UA" sz="20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Зустріч з </a:t>
            </a:r>
            <a:r>
              <a:rPr lang="uk-UA" sz="2000" b="1" dirty="0" err="1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Браїлко</a:t>
            </a:r>
            <a:r>
              <a:rPr lang="uk-UA" sz="20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С.В. </a:t>
            </a:r>
          </a:p>
          <a:p>
            <a:r>
              <a:rPr lang="uk-UA" sz="20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(полк Азов, механік-водій танка), в зоні АТО з 15.01.15 р.</a:t>
            </a:r>
            <a:endParaRPr lang="uk-UA" sz="2000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sz="20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Зустріч з Головою спілки ветеранів Афганістану Левчуком О.В.</a:t>
            </a:r>
            <a:endParaRPr lang="uk-UA" sz="2000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G:\проект спортзал\до проекту\IMG_05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5390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ень захисника України\концерт до дня захисника\IMG_0206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225455" y="2212975"/>
            <a:ext cx="2934891" cy="391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95536" y="456579"/>
            <a:ext cx="8064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Зустріч з учасниками бойових дій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052736"/>
            <a:ext cx="5904656" cy="609600"/>
          </a:xfrm>
        </p:spPr>
        <p:txBody>
          <a:bodyPr/>
          <a:lstStyle/>
          <a:p>
            <a:r>
              <a:rPr lang="uk-UA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Зустріч з представниками </a:t>
            </a:r>
          </a:p>
          <a:p>
            <a:r>
              <a:rPr lang="uk-UA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молодіжно-патріотичної організації «Гвардія»</a:t>
            </a:r>
            <a:endParaRPr lang="uk-UA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3" descr="G:\день захисника України\концерт до дня захисника\IMG_0215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14258"/>
          <a:stretch/>
        </p:blipFill>
        <p:spPr bwMode="auto">
          <a:xfrm>
            <a:off x="4427984" y="2420888"/>
            <a:ext cx="4148916" cy="350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роект спортзал\день захисника України\концерт до дня захисника\IMG_0266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21450" r="26790"/>
          <a:stretch/>
        </p:blipFill>
        <p:spPr bwMode="auto">
          <a:xfrm>
            <a:off x="251520" y="2348880"/>
            <a:ext cx="3672408" cy="36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solidFill>
                  <a:srgbClr val="2F0C86"/>
                </a:solidFill>
              </a:rPr>
              <a:t>Святковий концерт </a:t>
            </a:r>
            <a:br>
              <a:rPr lang="uk-UA" sz="2800" b="1" dirty="0" smtClean="0">
                <a:solidFill>
                  <a:srgbClr val="2F0C86"/>
                </a:solidFill>
              </a:rPr>
            </a:br>
            <a:r>
              <a:rPr lang="uk-UA" sz="2800" b="1" dirty="0" smtClean="0">
                <a:solidFill>
                  <a:srgbClr val="2F0C86"/>
                </a:solidFill>
              </a:rPr>
              <a:t>до Дня захисника України</a:t>
            </a:r>
            <a:endParaRPr lang="uk-UA" sz="2800" b="1" dirty="0">
              <a:solidFill>
                <a:srgbClr val="2F0C86"/>
              </a:solidFill>
            </a:endParaRPr>
          </a:p>
        </p:txBody>
      </p:sp>
      <p:pic>
        <p:nvPicPr>
          <p:cNvPr id="2052" name="Picture 4" descr="G:\день захисника України\концерт до дня захисника\IMG_0264.JPG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23013" r="4887"/>
          <a:stretch/>
        </p:blipFill>
        <p:spPr bwMode="auto">
          <a:xfrm>
            <a:off x="4844752" y="4005064"/>
            <a:ext cx="391824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проект спортзал\день захисника України\концерт до дня захисника\IMG_0226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8091"/>
          <a:stretch/>
        </p:blipFill>
        <p:spPr bwMode="auto">
          <a:xfrm>
            <a:off x="611560" y="4077072"/>
            <a:ext cx="388843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проект спортзал\день захисника України\концерт до дня захисника\IMG_02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2" r="5582"/>
          <a:stretch/>
        </p:blipFill>
        <p:spPr bwMode="auto">
          <a:xfrm>
            <a:off x="4283968" y="1340768"/>
            <a:ext cx="403646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проект спортзал\день захисника України\концерт до дня захисника\IMG_02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13342" r="24681" b="13026"/>
          <a:stretch/>
        </p:blipFill>
        <p:spPr bwMode="auto">
          <a:xfrm>
            <a:off x="917526" y="1340768"/>
            <a:ext cx="288032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3740" y="332656"/>
            <a:ext cx="6649808" cy="609600"/>
          </a:xfrm>
        </p:spPr>
        <p:txBody>
          <a:bodyPr/>
          <a:lstStyle/>
          <a:p>
            <a:r>
              <a:rPr lang="uk-UA" sz="20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Військово-патріотична гра «Джура» («Сокіл»)</a:t>
            </a:r>
            <a:endParaRPr lang="uk-UA" sz="2000" b="1" dirty="0">
              <a:solidFill>
                <a:srgbClr val="2F0C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 descr="C:\Users\123\Desktop\1111\IMG_0001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0897" r="-1"/>
          <a:stretch/>
        </p:blipFill>
        <p:spPr bwMode="auto">
          <a:xfrm>
            <a:off x="5508104" y="3947319"/>
            <a:ext cx="3319941" cy="270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проект спортзал\день захисника України\Гра Сокіл\IMG_010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319396" cy="24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проект спортзал\день захисника України\Гра Сокіл\IMG_01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b="6372"/>
          <a:stretch/>
        </p:blipFill>
        <p:spPr bwMode="auto">
          <a:xfrm>
            <a:off x="568152" y="1052736"/>
            <a:ext cx="3799092" cy="24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проект спортзал\день захисника України\Гра Сокіл\IMG_01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6826"/>
          <a:stretch/>
        </p:blipFill>
        <p:spPr bwMode="auto">
          <a:xfrm>
            <a:off x="568152" y="3978512"/>
            <a:ext cx="3252466" cy="261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bratkozak.com.ua/Rizne/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09120"/>
            <a:ext cx="1099683" cy="14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1663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Спільний захід з </a:t>
            </a:r>
            <a:r>
              <a:rPr lang="uk-UA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Терешківською</a:t>
            </a: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с/р</a:t>
            </a:r>
            <a:endParaRPr lang="uk-UA" sz="28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ditina.com.ua/02-1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>
            <a:off x="24319" y="0"/>
            <a:ext cx="911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484784"/>
            <a:ext cx="5184576" cy="1296144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ct val="20000"/>
              </a:spcBef>
            </a:pPr>
            <a:r>
              <a:rPr lang="uk-UA" sz="2800" b="1" dirty="0" smtClean="0">
                <a:solidFill>
                  <a:srgbClr val="2F0C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Весняна толока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uk-UA" sz="2800" dirty="0"/>
          </a:p>
        </p:txBody>
      </p:sp>
      <p:pic>
        <p:nvPicPr>
          <p:cNvPr id="5122" name="Picture 2" descr="G:\проект спортзал\до проекту\IMG_48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2" r="5466"/>
          <a:stretch/>
        </p:blipFill>
        <p:spPr bwMode="auto">
          <a:xfrm>
            <a:off x="4716016" y="188640"/>
            <a:ext cx="4223175" cy="30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проект спортзал\до проекту\IMG_4756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0973" r="3326"/>
          <a:stretch/>
        </p:blipFill>
        <p:spPr bwMode="auto">
          <a:xfrm>
            <a:off x="179512" y="3356992"/>
            <a:ext cx="4244951" cy="305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252536" y="188640"/>
            <a:ext cx="4320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Спільний захід 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з КП«ЖЕО»</a:t>
            </a:r>
          </a:p>
          <a:p>
            <a:pPr lvl="0" indent="57150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Терешківської</a:t>
            </a:r>
            <a:r>
              <a:rPr lang="uk-UA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с/р</a:t>
            </a:r>
            <a:endParaRPr lang="uk-UA" sz="24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1836</TotalTime>
  <Words>394</Words>
  <Application>Microsoft Office PowerPoint</Application>
  <PresentationFormat>Экран (4:3)</PresentationFormat>
  <Paragraphs>97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Исполнительная</vt:lpstr>
      <vt:lpstr>1_Поток</vt:lpstr>
      <vt:lpstr>  Терешківська ЗОШ І-ІІІ  ступенів    </vt:lpstr>
      <vt:lpstr>Презентация PowerPoint</vt:lpstr>
      <vt:lpstr>Створення сторінки ГАШ  на сайті школи</vt:lpstr>
      <vt:lpstr>Презентация PowerPoint</vt:lpstr>
      <vt:lpstr>Презентация PowerPoint</vt:lpstr>
      <vt:lpstr>Презентация PowerPoint</vt:lpstr>
      <vt:lpstr>Святковий концерт  до Дня захисника України</vt:lpstr>
      <vt:lpstr>Презентация PowerPoint</vt:lpstr>
      <vt:lpstr>Весняна толока  </vt:lpstr>
      <vt:lpstr> Озеленення  шкільного подвір'я </vt:lpstr>
      <vt:lpstr>Майстер-клас «Коса – дівоча краса» проводять Кісуріна Ю.В. та Дудко А.</vt:lpstr>
      <vt:lpstr>Конкурс дівочої коси</vt:lpstr>
      <vt:lpstr> </vt:lpstr>
      <vt:lpstr>Презентация PowerPoint</vt:lpstr>
      <vt:lpstr>Шкільне лісництво</vt:lpstr>
      <vt:lpstr>Презентация PowerPoint</vt:lpstr>
      <vt:lpstr>Робота  над реалізацією  проекту  «Розвиток спорту  на селі – запорука здорової громади»</vt:lpstr>
      <vt:lpstr>Мета Проекту</vt:lpstr>
      <vt:lpstr>Організації-партнери Проекту</vt:lpstr>
      <vt:lpstr>Анкетування  «Спорт у моєму житті»</vt:lpstr>
      <vt:lpstr>Презентация PowerPoint</vt:lpstr>
      <vt:lpstr> Новий спортивний інвентар придбаний за кошти ВФ «Крок за кроком» </vt:lpstr>
      <vt:lpstr>Презентация PowerPoint</vt:lpstr>
      <vt:lpstr>Презентация PowerPoint</vt:lpstr>
      <vt:lpstr>Презентация PowerPoint</vt:lpstr>
      <vt:lpstr>Презентация PowerPoint</vt:lpstr>
      <vt:lpstr>Початок ремонтних робіт  у великому спортивному  залі</vt:lpstr>
      <vt:lpstr>Презентация PowerPoint</vt:lpstr>
      <vt:lpstr>Презентация PowerPoint</vt:lpstr>
      <vt:lpstr>Інформування громади про початок реалізації Проекту</vt:lpstr>
      <vt:lpstr>Презентация PowerPoint</vt:lpstr>
      <vt:lpstr>Моніторинг  роботи над проектом  «Розвиток спорту на селі – запорука здорової громади» </vt:lpstr>
      <vt:lpstr>Зібратися разом – це початок, Триматися разом – це прогрес, Працювати разом – це успіх.                                        Г. Форд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123</cp:lastModifiedBy>
  <cp:revision>99</cp:revision>
  <dcterms:created xsi:type="dcterms:W3CDTF">2010-02-23T11:30:32Z</dcterms:created>
  <dcterms:modified xsi:type="dcterms:W3CDTF">2015-11-09T12:38:17Z</dcterms:modified>
</cp:coreProperties>
</file>